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0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AD6-F9D6-496F-B2CB-10591E6D471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681B-A6E3-4735-935E-F76357873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96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AD6-F9D6-496F-B2CB-10591E6D471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681B-A6E3-4735-935E-F76357873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2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AD6-F9D6-496F-B2CB-10591E6D471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681B-A6E3-4735-935E-F76357873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17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AD6-F9D6-496F-B2CB-10591E6D471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681B-A6E3-4735-935E-F76357873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98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AD6-F9D6-496F-B2CB-10591E6D471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681B-A6E3-4735-935E-F76357873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70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AD6-F9D6-496F-B2CB-10591E6D471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681B-A6E3-4735-935E-F76357873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30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AD6-F9D6-496F-B2CB-10591E6D471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681B-A6E3-4735-935E-F76357873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92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AD6-F9D6-496F-B2CB-10591E6D471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681B-A6E3-4735-935E-F76357873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81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AD6-F9D6-496F-B2CB-10591E6D471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681B-A6E3-4735-935E-F76357873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32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AD6-F9D6-496F-B2CB-10591E6D471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681B-A6E3-4735-935E-F76357873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7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AD6-F9D6-496F-B2CB-10591E6D471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681B-A6E3-4735-935E-F76357873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09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85AD6-F9D6-496F-B2CB-10591E6D471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681B-A6E3-4735-935E-F76357873C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01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cs/vectors/winchester-pu%C5%A1ka-kovboj-zbra%C5%88-154628/" TargetMode="External"/><Relationship Id="rId3" Type="http://schemas.openxmlformats.org/officeDocument/2006/relationships/hyperlink" Target="https://pixabay.com/cs/illustrations/deska-%C5%A1kola-tabule-pr%C3%A1zdn%C3%BD-zapsat-73496/" TargetMode="External"/><Relationship Id="rId7" Type="http://schemas.openxmlformats.org/officeDocument/2006/relationships/hyperlink" Target="https://pixabay.com/cs/illustrations/tesa%C5%99-pracovn%C3%AD-n%C3%A1stroj-rada-pilka-3572804/" TargetMode="External"/><Relationship Id="rId2" Type="http://schemas.openxmlformats.org/officeDocument/2006/relationships/hyperlink" Target="https://pixabay.com/cs/illustrations/%C5%A1kola-studenti-d%C4%9Bti-deska-351872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illustrations/kniha-znak-br%C3%BDle-show-vitr%C3%ADna-1773756/" TargetMode="External"/><Relationship Id="rId5" Type="http://schemas.openxmlformats.org/officeDocument/2006/relationships/hyperlink" Target="https://pixabay.com/cs/vectors/srdce-l%C3%A1ska-sv%C3%A1tek-valent%C3%BDnky-26790/" TargetMode="External"/><Relationship Id="rId4" Type="http://schemas.openxmlformats.org/officeDocument/2006/relationships/hyperlink" Target="https://pixabay.com/cs/vectors/jedle-strom-kufr-p%C5%99%C3%ADroda-listy-576838/" TargetMode="External"/><Relationship Id="rId9" Type="http://schemas.openxmlformats.org/officeDocument/2006/relationships/hyperlink" Target="https://pixabay.com/cs/vectors/oblak-den-tmav%C3%BD-cludy-po%C4%8Das%C3%AD-3701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82"/>
            <a:ext cx="12192000" cy="68612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99936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cs-CZ" sz="8800" dirty="0" smtClean="0">
                <a:latin typeface="Century" panose="02040604050505020304" pitchFamily="18" charset="0"/>
              </a:rPr>
              <a:t>Zeměpis ČR</a:t>
            </a:r>
            <a:endParaRPr lang="cs-CZ" sz="8800" dirty="0">
              <a:latin typeface="Century" panose="020406040505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557115" y="657083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</a:t>
            </a:r>
            <a:r>
              <a:rPr lang="cs-CZ" sz="800" dirty="0" smtClean="0"/>
              <a:t>1</a:t>
            </a:r>
            <a:endParaRPr lang="cs-CZ" sz="8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932754"/>
            <a:ext cx="12192000" cy="152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1500" b="1" dirty="0" smtClean="0">
                <a:latin typeface="Berlin Sans FB Demi" panose="020E0802020502020306" pitchFamily="34" charset="0"/>
              </a:rPr>
              <a:t>Co na to žáci?</a:t>
            </a:r>
            <a:endParaRPr lang="cs-CZ" sz="115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537" y="1484614"/>
            <a:ext cx="2499093" cy="34229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 hry:</a:t>
            </a:r>
            <a:endParaRPr lang="cs-CZ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385549" y="630077"/>
            <a:ext cx="11649913" cy="1044116"/>
          </a:xfrm>
        </p:spPr>
        <p:txBody>
          <a:bodyPr>
            <a:normAutofit/>
          </a:bodyPr>
          <a:lstStyle/>
          <a:p>
            <a:pPr algn="just"/>
            <a:r>
              <a:rPr lang="cs-CZ" altLang="cs-CZ" sz="2000" dirty="0" smtClean="0"/>
              <a:t>Co na to žáci? Zeměpis ČR </a:t>
            </a:r>
            <a:r>
              <a:rPr lang="cs-CZ" altLang="cs-CZ" sz="2000" dirty="0"/>
              <a:t>je výukovým materiálem, který je svým obsahem určen pro žáky 2</a:t>
            </a:r>
            <a:r>
              <a:rPr lang="cs-CZ" altLang="cs-CZ" sz="2000" dirty="0" smtClean="0"/>
              <a:t>. stupně ZŠ. </a:t>
            </a:r>
            <a:r>
              <a:rPr lang="cs-CZ" altLang="cs-CZ" sz="2000" dirty="0"/>
              <a:t>Materiál formou hry rozšiřuje zeměpisný rozhled žáků a je vhodný do hodin </a:t>
            </a:r>
            <a:r>
              <a:rPr lang="cs-CZ" altLang="cs-CZ" sz="2000" dirty="0" smtClean="0"/>
              <a:t>zeměpisu.</a:t>
            </a:r>
            <a:endParaRPr lang="cs-CZ" altLang="cs-CZ" sz="2000" dirty="0"/>
          </a:p>
          <a:p>
            <a:pPr marL="0" indent="0" algn="just">
              <a:buNone/>
            </a:pPr>
            <a:endParaRPr lang="cs-CZ" altLang="cs-CZ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70537" y="162639"/>
            <a:ext cx="1364559" cy="342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Popis: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549" y="1955162"/>
            <a:ext cx="11534900" cy="258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2000" dirty="0" smtClean="0"/>
              <a:t>Úkolem žáků je správně zodpovědět soutěžní otázku.</a:t>
            </a:r>
          </a:p>
          <a:p>
            <a:pPr algn="just"/>
            <a:r>
              <a:rPr lang="cs-CZ" altLang="cs-CZ" sz="2000" dirty="0" smtClean="0"/>
              <a:t>Každá otázka má přesně daný počet odpovědí, které musí žáci trefit.</a:t>
            </a:r>
          </a:p>
          <a:p>
            <a:pPr algn="just"/>
            <a:r>
              <a:rPr lang="cs-CZ" altLang="cs-CZ" sz="2000" dirty="0" smtClean="0"/>
              <a:t>Pokud žáci odpoví správně, odpověď se zobrazí na herní ploše.</a:t>
            </a:r>
          </a:p>
          <a:p>
            <a:pPr algn="just"/>
            <a:r>
              <a:rPr lang="cs-CZ" altLang="cs-CZ" sz="2000" dirty="0" smtClean="0"/>
              <a:t>Pokud žáci odpoví chybně, zobrazí se chybová hláška a žáci odpovídají dál.</a:t>
            </a:r>
          </a:p>
          <a:p>
            <a:pPr algn="just"/>
            <a:r>
              <a:rPr lang="cs-CZ" altLang="cs-CZ" sz="2000" dirty="0" smtClean="0"/>
              <a:t>Hru lze hrát různými způsoby – žáky rozdělit do dvou či více týmů, které se v odpovědích střídají; nebo hraje celá třída, která se snaží trefit všechny odpovědi.</a:t>
            </a:r>
          </a:p>
          <a:p>
            <a:pPr algn="just"/>
            <a:endParaRPr lang="cs-CZ" altLang="cs-CZ" sz="2000" dirty="0"/>
          </a:p>
          <a:p>
            <a:pPr marL="0" indent="0" algn="just">
              <a:buNone/>
            </a:pPr>
            <a:endParaRPr lang="cs-CZ" altLang="cs-CZ" sz="20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70537" y="4261699"/>
            <a:ext cx="2499093" cy="342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Návod:</a:t>
            </a:r>
            <a:endParaRPr lang="cs-CZ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85549" y="4753124"/>
            <a:ext cx="11649913" cy="2015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2000" dirty="0" smtClean="0"/>
              <a:t>Po zobrazení otázky je úkolem žáků trefit správnou odpověď. Pro kontrolu, zdali žáci otázku zodpověděli správně nebo chybně, využije pedagog wordovský dokument, který je součástí nákupu hry. </a:t>
            </a:r>
          </a:p>
          <a:p>
            <a:pPr algn="just"/>
            <a:r>
              <a:rPr lang="cs-CZ" altLang="cs-CZ" sz="2000" dirty="0"/>
              <a:t>O</a:t>
            </a:r>
            <a:r>
              <a:rPr lang="cs-CZ" altLang="cs-CZ" sz="2000" dirty="0" smtClean="0"/>
              <a:t>dpoví-li žáci otázku správně, klikne pedagog na číslo příslušné odpovědi a odpověď se následně zobrazí a zůstává na hrací ploše. Odpoví-li žáci chybně nebo vůbec, </a:t>
            </a:r>
            <a:r>
              <a:rPr lang="cs-CZ" altLang="cs-CZ" sz="2000" dirty="0"/>
              <a:t>klikne pedagog na </a:t>
            </a:r>
            <a:r>
              <a:rPr lang="cs-CZ" altLang="cs-CZ" sz="2000" dirty="0" smtClean="0"/>
              <a:t>obrázek v pravém dolním rohu tabule a zobrazí se chybová hláška, která po chvilce mizí. Při další chybné či žádné odpovědi se postup s obrázkem a chybovou hláškou opakuje.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2708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687944" y="659002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2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 rot="21394656">
            <a:off x="-278552" y="910137"/>
            <a:ext cx="12311167" cy="8074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8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Jmenuj pět největších měst ČR podle počtu obyvatel .</a:t>
            </a:r>
            <a:endParaRPr lang="cs-CZ" altLang="cs-CZ" sz="48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 rot="21170963">
            <a:off x="1198883" y="2471297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 rot="21170963">
            <a:off x="1263500" y="3180996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 rot="21170963">
            <a:off x="1347489" y="3903859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 rot="21170963">
            <a:off x="1476627" y="4600394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4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 rot="21170963">
            <a:off x="1571958" y="5310091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5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 rot="21111403">
            <a:off x="1969473" y="2195104"/>
            <a:ext cx="2489955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Praha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 rot="21111403">
            <a:off x="2070546" y="2908887"/>
            <a:ext cx="2496883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Brno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 rot="21111403">
            <a:off x="2164170" y="3606020"/>
            <a:ext cx="2533337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Ostrava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 rot="21111403">
            <a:off x="2291124" y="4307716"/>
            <a:ext cx="250843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Plzeň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 rot="21111403">
            <a:off x="2439487" y="5028701"/>
            <a:ext cx="2461802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Liberec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0789086" y="614722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</a:t>
            </a:r>
            <a:r>
              <a:rPr lang="cs-CZ" sz="800" dirty="0" smtClean="0"/>
              <a:t>3</a:t>
            </a:r>
            <a:endParaRPr lang="cs-CZ" sz="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29" y="4132974"/>
            <a:ext cx="888657" cy="150460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 rot="20772831">
            <a:off x="6058215" y="3071882"/>
            <a:ext cx="4455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Vedle jak ta jedle!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886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687944" y="659002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2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 rot="21394656">
            <a:off x="-278552" y="910137"/>
            <a:ext cx="12311167" cy="8074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8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Jmenuj tři nejvyšší hory ČR . </a:t>
            </a:r>
            <a:endParaRPr lang="cs-CZ" altLang="cs-CZ" sz="48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 rot="21170963">
            <a:off x="1198883" y="2471297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 rot="21170963">
            <a:off x="1263500" y="3180996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 rot="21170963">
            <a:off x="1347489" y="3903859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 rot="21111403">
            <a:off x="1969473" y="2195104"/>
            <a:ext cx="2489955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Sněžka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 rot="21111403">
            <a:off x="2070546" y="2908887"/>
            <a:ext cx="2496883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Luční hora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 rot="21111403">
            <a:off x="2161472" y="3568124"/>
            <a:ext cx="3068409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Studniční hora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0789086" y="614722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4</a:t>
            </a:r>
          </a:p>
        </p:txBody>
      </p:sp>
      <p:sp>
        <p:nvSpPr>
          <p:cNvPr id="6" name="TextovéPole 5"/>
          <p:cNvSpPr txBox="1"/>
          <p:nvPr/>
        </p:nvSpPr>
        <p:spPr>
          <a:xfrm rot="20772831">
            <a:off x="6058215" y="2733328"/>
            <a:ext cx="44554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Neštěstí ve hře, štěstí v lásce.</a:t>
            </a:r>
            <a:endParaRPr lang="cs-CZ" sz="44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39" y="4317647"/>
            <a:ext cx="1372588" cy="13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023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687944" y="659002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2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 rot="21394656">
            <a:off x="-278552" y="910137"/>
            <a:ext cx="12311167" cy="8074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8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Jmenuj čtyři národní parky ČR .</a:t>
            </a:r>
            <a:endParaRPr lang="cs-CZ" altLang="cs-CZ" sz="48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 rot="21170963">
            <a:off x="1198883" y="2471297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 rot="21170963">
            <a:off x="1263500" y="3180996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 rot="21170963">
            <a:off x="1347489" y="3903859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 rot="21170963">
            <a:off x="1476627" y="4600394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4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 rot="21111403">
            <a:off x="1968053" y="2175154"/>
            <a:ext cx="277164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Krkonošský NP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 rot="21111403">
            <a:off x="2065136" y="2832884"/>
            <a:ext cx="3570003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NP České Švýcarsko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 rot="21111403">
            <a:off x="2164170" y="3606020"/>
            <a:ext cx="2533337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NP Podyjí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 rot="21111403">
            <a:off x="2291124" y="4307716"/>
            <a:ext cx="250843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NP Šumava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0789086" y="614722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5</a:t>
            </a:r>
          </a:p>
        </p:txBody>
      </p:sp>
      <p:sp>
        <p:nvSpPr>
          <p:cNvPr id="6" name="TextovéPole 5"/>
          <p:cNvSpPr txBox="1"/>
          <p:nvPr/>
        </p:nvSpPr>
        <p:spPr>
          <a:xfrm rot="20772831">
            <a:off x="5263760" y="3470935"/>
            <a:ext cx="5542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Chybami se člověk učí.</a:t>
            </a:r>
            <a:endParaRPr lang="cs-CZ" sz="4400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67" y="4024254"/>
            <a:ext cx="1832294" cy="16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403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687944" y="659002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2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 rot="21394656">
            <a:off x="3076308" y="900262"/>
            <a:ext cx="7947792" cy="8074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8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Jmenuj čtyři nejdelší řeky podle </a:t>
            </a:r>
          </a:p>
          <a:p>
            <a:pPr marL="0" indent="0" algn="ctr">
              <a:buNone/>
            </a:pPr>
            <a:r>
              <a:rPr lang="cs-CZ" altLang="cs-CZ" sz="48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jejich délky na území ČR .</a:t>
            </a:r>
            <a:endParaRPr lang="cs-CZ" altLang="cs-CZ" sz="48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 rot="21170963">
            <a:off x="1198883" y="2471297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 rot="21170963">
            <a:off x="1263500" y="3180996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 rot="21170963">
            <a:off x="1347489" y="3903859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 rot="21170963">
            <a:off x="1476627" y="4600394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4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 rot="21111403">
            <a:off x="1969473" y="2195104"/>
            <a:ext cx="2489955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Vltava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 rot="21111403">
            <a:off x="2070546" y="2908887"/>
            <a:ext cx="2496883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Labe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 rot="21111403">
            <a:off x="2164170" y="3606020"/>
            <a:ext cx="2533337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Morava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 rot="21111403">
            <a:off x="2291124" y="4307716"/>
            <a:ext cx="250843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Ohře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0789086" y="614722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6</a:t>
            </a:r>
          </a:p>
        </p:txBody>
      </p:sp>
      <p:sp>
        <p:nvSpPr>
          <p:cNvPr id="6" name="TextovéPole 5"/>
          <p:cNvSpPr txBox="1"/>
          <p:nvPr/>
        </p:nvSpPr>
        <p:spPr>
          <a:xfrm rot="20772831">
            <a:off x="4537141" y="3479101"/>
            <a:ext cx="6506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I mistr tesař se někdy utne.</a:t>
            </a:r>
            <a:endParaRPr lang="cs-CZ" sz="44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47" y="4038195"/>
            <a:ext cx="1776382" cy="16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96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687944" y="659002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2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 rot="21394656">
            <a:off x="-278552" y="910137"/>
            <a:ext cx="12311167" cy="8074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8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Jmenuj tři úmoří na území ČR .</a:t>
            </a:r>
            <a:endParaRPr lang="cs-CZ" altLang="cs-CZ" sz="48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 rot="21170963">
            <a:off x="1198883" y="2471297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 rot="21170963">
            <a:off x="1263500" y="3180996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 rot="21170963">
            <a:off x="1347489" y="3903859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 rot="21111403">
            <a:off x="1967034" y="2160841"/>
            <a:ext cx="2973728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Severního moře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 rot="21111403">
            <a:off x="2068622" y="2881850"/>
            <a:ext cx="2878630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Baltského moře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 rot="21111403">
            <a:off x="2163417" y="3595437"/>
            <a:ext cx="2682768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Černého moře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0789086" y="614722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7</a:t>
            </a:r>
          </a:p>
        </p:txBody>
      </p:sp>
      <p:sp>
        <p:nvSpPr>
          <p:cNvPr id="6" name="TextovéPole 5"/>
          <p:cNvSpPr txBox="1"/>
          <p:nvPr/>
        </p:nvSpPr>
        <p:spPr>
          <a:xfrm rot="20772831">
            <a:off x="5498545" y="3693155"/>
            <a:ext cx="536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Neházej flintu do žita!</a:t>
            </a:r>
            <a:endParaRPr lang="cs-CZ" sz="44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35" y="4578957"/>
            <a:ext cx="2962296" cy="14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110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687944" y="659002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2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 rot="21394656">
            <a:off x="-278552" y="910137"/>
            <a:ext cx="12311167" cy="8074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6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Jmenuj příslušníky čtyř nejčastějších cizích národností, </a:t>
            </a:r>
          </a:p>
          <a:p>
            <a:pPr marL="0" indent="0" algn="ctr">
              <a:buNone/>
            </a:pPr>
            <a:r>
              <a:rPr lang="cs-CZ" altLang="cs-CZ" sz="46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kteří v roce 2019 pobývali alespoň 90 dní v ČR . </a:t>
            </a:r>
            <a:endParaRPr lang="cs-CZ" altLang="cs-CZ" sz="46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 rot="21170963">
            <a:off x="1228266" y="2959410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 rot="21170963">
            <a:off x="1357937" y="3673683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 rot="21170963">
            <a:off x="1510088" y="4387957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 rot="21170963">
            <a:off x="1601342" y="5117430"/>
            <a:ext cx="67941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4</a:t>
            </a:r>
            <a:r>
              <a:rPr lang="cs-CZ" altLang="cs-CZ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cs-CZ" altLang="cs-CZ" sz="4000" b="1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 rot="21111403">
            <a:off x="1969473" y="2669926"/>
            <a:ext cx="2489955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Ukrajinci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 rot="21111403">
            <a:off x="2082772" y="3358229"/>
            <a:ext cx="2496883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Slováci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 rot="21111403">
            <a:off x="2251720" y="4085121"/>
            <a:ext cx="2533337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Vietnamci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 rot="21111403">
            <a:off x="2413449" y="4766363"/>
            <a:ext cx="2508434" cy="57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4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Rusové</a:t>
            </a:r>
            <a:endParaRPr lang="cs-CZ" altLang="cs-CZ" sz="4400" b="1" baseline="-250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0789086" y="614722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8</a:t>
            </a:r>
          </a:p>
        </p:txBody>
      </p:sp>
      <p:sp>
        <p:nvSpPr>
          <p:cNvPr id="6" name="TextovéPole 5"/>
          <p:cNvSpPr txBox="1"/>
          <p:nvPr/>
        </p:nvSpPr>
        <p:spPr>
          <a:xfrm rot="20772831">
            <a:off x="6207803" y="2990253"/>
            <a:ext cx="39388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Žádný učený 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z nebe nespadl.</a:t>
            </a:r>
            <a:endParaRPr lang="cs-CZ" sz="44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161" y="4254104"/>
            <a:ext cx="2287953" cy="13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795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1" y="63565"/>
            <a:ext cx="5915025" cy="46170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Zdroje: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5441" y="583456"/>
            <a:ext cx="8917478" cy="6274544"/>
          </a:xfrm>
        </p:spPr>
        <p:txBody>
          <a:bodyPr>
            <a:normAutofit/>
          </a:bodyPr>
          <a:lstStyle/>
          <a:p>
            <a:r>
              <a:rPr lang="cs-CZ" sz="900" dirty="0"/>
              <a:t>Obr. 1 – </a:t>
            </a:r>
            <a:r>
              <a:rPr lang="cs-CZ" sz="900" dirty="0" smtClean="0">
                <a:hlinkClick r:id="rId2"/>
              </a:rPr>
              <a:t>https://pixabay.com/cs/illustrations/%C5%A1kola-studenti-d%C4%9Bti-deska-3518726/</a:t>
            </a:r>
            <a:r>
              <a:rPr lang="cs-CZ" sz="900" dirty="0" smtClean="0"/>
              <a:t> </a:t>
            </a:r>
            <a:endParaRPr lang="cs-CZ" sz="900" dirty="0"/>
          </a:p>
          <a:p>
            <a:r>
              <a:rPr lang="cs-CZ" sz="900" dirty="0"/>
              <a:t>Obr. 2 </a:t>
            </a:r>
            <a:r>
              <a:rPr lang="cs-CZ" sz="900" dirty="0" smtClean="0"/>
              <a:t>– </a:t>
            </a:r>
            <a:r>
              <a:rPr lang="cs-CZ" sz="900" dirty="0" smtClean="0">
                <a:hlinkClick r:id="rId3"/>
              </a:rPr>
              <a:t>https://pixabay.com/cs/illustrations/deska-%C5%A1kola-tabule-pr%C3%A1zdn%C3%BD-zapsat-73496/</a:t>
            </a:r>
            <a:endParaRPr lang="cs-CZ" sz="900" dirty="0" smtClean="0"/>
          </a:p>
          <a:p>
            <a:r>
              <a:rPr lang="cs-CZ" sz="900" dirty="0" smtClean="0"/>
              <a:t>Obr</a:t>
            </a:r>
            <a:r>
              <a:rPr lang="cs-CZ" sz="900" dirty="0"/>
              <a:t>. 3 –  </a:t>
            </a:r>
            <a:r>
              <a:rPr lang="cs-CZ" sz="900" dirty="0">
                <a:hlinkClick r:id="rId4"/>
              </a:rPr>
              <a:t>https://pixabay.com/cs/vectors/jedle-strom-kufr-p%C5%99%C3%ADroda-listy-576838</a:t>
            </a:r>
            <a:r>
              <a:rPr lang="cs-CZ" sz="900" dirty="0" smtClean="0">
                <a:hlinkClick r:id="rId4"/>
              </a:rPr>
              <a:t>/</a:t>
            </a:r>
            <a:r>
              <a:rPr lang="cs-CZ" sz="900" dirty="0" smtClean="0"/>
              <a:t> </a:t>
            </a:r>
          </a:p>
          <a:p>
            <a:r>
              <a:rPr lang="cs-CZ" sz="900" dirty="0" smtClean="0"/>
              <a:t>Obr. 4 </a:t>
            </a:r>
            <a:r>
              <a:rPr lang="cs-CZ" sz="900" dirty="0"/>
              <a:t>– </a:t>
            </a:r>
            <a:r>
              <a:rPr lang="cs-CZ" sz="900" dirty="0">
                <a:hlinkClick r:id="rId5"/>
              </a:rPr>
              <a:t>https://pixabay.com/cs/vectors/srdce-l%C3%A1ska-sv%C3%A1tek-valent%C3%BDnky-26790</a:t>
            </a:r>
            <a:r>
              <a:rPr lang="cs-CZ" sz="900" dirty="0" smtClean="0">
                <a:hlinkClick r:id="rId5"/>
              </a:rPr>
              <a:t>/</a:t>
            </a:r>
            <a:r>
              <a:rPr lang="cs-CZ" sz="900" dirty="0" smtClean="0"/>
              <a:t> </a:t>
            </a:r>
          </a:p>
          <a:p>
            <a:r>
              <a:rPr lang="cs-CZ" sz="900" dirty="0" smtClean="0"/>
              <a:t>Obr. 5 </a:t>
            </a:r>
            <a:r>
              <a:rPr lang="cs-CZ" sz="900" dirty="0"/>
              <a:t>– </a:t>
            </a:r>
            <a:r>
              <a:rPr lang="cs-CZ" sz="900" dirty="0">
                <a:hlinkClick r:id="rId6"/>
              </a:rPr>
              <a:t>https://pixabay.com/cs/illustrations/kniha-znak-br%C3%BDle-show-vitr%C3%ADna-1773756</a:t>
            </a:r>
            <a:r>
              <a:rPr lang="cs-CZ" sz="900" dirty="0" smtClean="0">
                <a:hlinkClick r:id="rId6"/>
              </a:rPr>
              <a:t>/</a:t>
            </a:r>
            <a:r>
              <a:rPr lang="cs-CZ" sz="900" dirty="0" smtClean="0"/>
              <a:t> </a:t>
            </a:r>
          </a:p>
          <a:p>
            <a:r>
              <a:rPr lang="cs-CZ" sz="900" dirty="0" smtClean="0"/>
              <a:t>Obr. 6 </a:t>
            </a:r>
            <a:r>
              <a:rPr lang="cs-CZ" sz="900" dirty="0"/>
              <a:t>– </a:t>
            </a:r>
            <a:r>
              <a:rPr lang="cs-CZ" sz="900" dirty="0">
                <a:hlinkClick r:id="rId7"/>
              </a:rPr>
              <a:t>https://pixabay.com/cs/illustrations/tesa%C5%99-pracovn%C3%AD-n%C3%A1stroj-rada-pilka-3572804</a:t>
            </a:r>
            <a:r>
              <a:rPr lang="cs-CZ" sz="900" dirty="0" smtClean="0">
                <a:hlinkClick r:id="rId7"/>
              </a:rPr>
              <a:t>/</a:t>
            </a:r>
            <a:r>
              <a:rPr lang="cs-CZ" sz="900" dirty="0" smtClean="0"/>
              <a:t> </a:t>
            </a:r>
          </a:p>
          <a:p>
            <a:r>
              <a:rPr lang="cs-CZ" sz="900" dirty="0" smtClean="0"/>
              <a:t>Obr. </a:t>
            </a:r>
            <a:r>
              <a:rPr lang="cs-CZ" sz="900" dirty="0"/>
              <a:t>7 – </a:t>
            </a:r>
            <a:r>
              <a:rPr lang="cs-CZ" sz="900" dirty="0">
                <a:hlinkClick r:id="rId8"/>
              </a:rPr>
              <a:t>https://pixabay.com/cs/vectors/winchester-pu%C5%A1ka-kovboj-zbra%C5%88-154628</a:t>
            </a:r>
            <a:r>
              <a:rPr lang="cs-CZ" sz="900" dirty="0" smtClean="0">
                <a:hlinkClick r:id="rId8"/>
              </a:rPr>
              <a:t>/</a:t>
            </a:r>
            <a:r>
              <a:rPr lang="cs-CZ" sz="900" dirty="0" smtClean="0"/>
              <a:t> </a:t>
            </a:r>
          </a:p>
          <a:p>
            <a:r>
              <a:rPr lang="cs-CZ" sz="900" dirty="0" smtClean="0"/>
              <a:t>Obr. </a:t>
            </a:r>
            <a:r>
              <a:rPr lang="cs-CZ" sz="900" dirty="0"/>
              <a:t>8 – </a:t>
            </a:r>
            <a:r>
              <a:rPr lang="cs-CZ" sz="900" dirty="0">
                <a:hlinkClick r:id="rId9"/>
              </a:rPr>
              <a:t>https://pixabay.com/cs/vectors/oblak-den-tmav%C3%BD-cludy-po%C4%8Das%C3%AD-37010</a:t>
            </a:r>
            <a:r>
              <a:rPr lang="cs-CZ" sz="900" dirty="0" smtClean="0">
                <a:hlinkClick r:id="rId9"/>
              </a:rPr>
              <a:t>/</a:t>
            </a:r>
            <a:r>
              <a:rPr lang="cs-CZ" sz="900" dirty="0" smtClean="0"/>
              <a:t> </a:t>
            </a:r>
          </a:p>
          <a:p>
            <a:endParaRPr lang="cs-CZ" sz="900" dirty="0" smtClean="0"/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2723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506</Words>
  <Application>Microsoft Office PowerPoint</Application>
  <PresentationFormat>Širokoúhlá obrazovka</PresentationFormat>
  <Paragraphs>96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Berlin Sans FB Demi</vt:lpstr>
      <vt:lpstr>Calibri</vt:lpstr>
      <vt:lpstr>Calibri Light</vt:lpstr>
      <vt:lpstr>Century</vt:lpstr>
      <vt:lpstr>Gabriola</vt:lpstr>
      <vt:lpstr>Motiv Office</vt:lpstr>
      <vt:lpstr>Zeměpis ČR</vt:lpstr>
      <vt:lpstr>Princip hry: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Školní klub</dc:creator>
  <cp:lastModifiedBy>Školní klub</cp:lastModifiedBy>
  <cp:revision>32</cp:revision>
  <dcterms:created xsi:type="dcterms:W3CDTF">2021-04-05T09:15:36Z</dcterms:created>
  <dcterms:modified xsi:type="dcterms:W3CDTF">2021-06-21T10:07:34Z</dcterms:modified>
</cp:coreProperties>
</file>